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333" r:id="rId10"/>
    <p:sldId id="297" r:id="rId11"/>
    <p:sldId id="267" r:id="rId12"/>
    <p:sldId id="319" r:id="rId13"/>
    <p:sldId id="324" r:id="rId14"/>
    <p:sldId id="320" r:id="rId15"/>
    <p:sldId id="321" r:id="rId16"/>
    <p:sldId id="322" r:id="rId17"/>
    <p:sldId id="323" r:id="rId18"/>
    <p:sldId id="325" r:id="rId19"/>
    <p:sldId id="331" r:id="rId20"/>
    <p:sldId id="33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5F3-4965-4D87-B2AE-2F8C5443AC2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7A72-407D-4DC4-9B9B-02E47339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7A72-407D-4DC4-9B9B-02E47339B8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2081911"/>
            <a:ext cx="807211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46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46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046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44880"/>
            <a:ext cx="9143999" cy="4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89903"/>
            <a:ext cx="9143999" cy="609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347" y="1792351"/>
            <a:ext cx="8055305" cy="217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150" y="1537677"/>
            <a:ext cx="8541385" cy="362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TTQb8eTw0&amp;t=1s" TargetMode="External"/><Relationship Id="rId2" Type="http://schemas.openxmlformats.org/officeDocument/2006/relationships/hyperlink" Target="https://www.youtube.com/watch?v=8EKrtIXZSh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6bfQ9xucP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4207"/>
            <a:ext cx="9144000" cy="10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5969508"/>
            <a:ext cx="9131808" cy="101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4347" y="2057400"/>
            <a:ext cx="8055305" cy="2843726"/>
          </a:xfrm>
          <a:prstGeom prst="rect">
            <a:avLst/>
          </a:prstGeom>
        </p:spPr>
        <p:txBody>
          <a:bodyPr vert="horz" wrap="square" lIns="0" tIns="85026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4300" b="1" spc="-5" dirty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sz="4300" b="1" spc="-10" dirty="0">
                <a:latin typeface="Times New Roman" pitchFamily="18" charset="0"/>
                <a:cs typeface="Times New Roman" pitchFamily="18" charset="0"/>
              </a:rPr>
              <a:t>DẪN </a:t>
            </a:r>
            <a:r>
              <a:rPr sz="4300" b="1" spc="-5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sz="43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300" b="1" spc="-1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3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3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sz="43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300" b="1" spc="-1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sz="43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300" b="1" spc="-5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en-US" sz="4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spc="-5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spc="-5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spc="-5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spc="-5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3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spc="-5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endParaRPr sz="4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0" y="228600"/>
            <a:ext cx="6505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347" y="1792351"/>
            <a:ext cx="8294853" cy="2141996"/>
          </a:xfrm>
          <a:prstGeom prst="rect">
            <a:avLst/>
          </a:prstGeom>
        </p:spPr>
        <p:txBody>
          <a:bodyPr vert="horz" wrap="square" lIns="0" tIns="29248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 err="1" smtClean="0"/>
              <a:t>MỘT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SỐ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CHỨC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NĂNG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CHÍNH</a:t>
            </a:r>
            <a:r>
              <a:rPr lang="en-US" sz="4000" b="1" spc="-10" dirty="0" smtClean="0"/>
              <a:t> </a:t>
            </a:r>
            <a:br>
              <a:rPr lang="en-US" sz="4000" b="1" spc="-10" dirty="0" smtClean="0"/>
            </a:br>
            <a:r>
              <a:rPr lang="en-US" sz="4000" b="1" spc="-10" dirty="0" err="1" smtClean="0"/>
              <a:t>CỦA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PHẦN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MỀM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ĐỂ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TƯƠNG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TÁC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VỚI</a:t>
            </a:r>
            <a:r>
              <a:rPr lang="en-US" sz="4000" b="1" spc="-10" dirty="0" smtClean="0"/>
              <a:t> </a:t>
            </a:r>
            <a:r>
              <a:rPr lang="en-US" sz="4000" b="1" spc="-10" dirty="0" err="1"/>
              <a:t>G</a:t>
            </a:r>
            <a:r>
              <a:rPr lang="en-US" sz="4000" b="1" spc="-10" dirty="0" err="1" smtClean="0"/>
              <a:t>V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TRONG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QUÁ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TRÌNH</a:t>
            </a:r>
            <a:r>
              <a:rPr lang="en-US" sz="4000" b="1" spc="-10" dirty="0" smtClean="0"/>
              <a:t> </a:t>
            </a:r>
            <a:r>
              <a:rPr lang="en-US" sz="4000" b="1" spc="-10" dirty="0" err="1" smtClean="0"/>
              <a:t>HỌC</a:t>
            </a:r>
            <a:endParaRPr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979170"/>
            <a:ext cx="79114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 pitchFamily="18" charset="0"/>
                <a:cs typeface="Times New Roman" pitchFamily="18" charset="0"/>
              </a:rPr>
              <a:t>Thanh công cụ chính trong</a:t>
            </a:r>
            <a:r>
              <a:rPr sz="3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ZOOM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"/>
          <p:cNvSpPr txBox="1">
            <a:spLocks/>
          </p:cNvSpPr>
          <p:nvPr/>
        </p:nvSpPr>
        <p:spPr>
          <a:xfrm>
            <a:off x="255935" y="2752953"/>
            <a:ext cx="8534400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 algn="l">
              <a:spcBef>
                <a:spcPts val="105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(Mute/unmute)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065" marR="5080" indent="-635" algn="l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7" y="4038600"/>
            <a:ext cx="3127332" cy="18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71" y="3915720"/>
            <a:ext cx="3733800" cy="18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029200" y="6002576"/>
            <a:ext cx="26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2982" y="6002576"/>
            <a:ext cx="26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369" y="1524000"/>
            <a:ext cx="8927533" cy="1204900"/>
            <a:chOff x="59369" y="1524000"/>
            <a:chExt cx="8927533" cy="1204900"/>
          </a:xfrm>
        </p:grpSpPr>
        <p:sp>
          <p:nvSpPr>
            <p:cNvPr id="2" name="Oval 1"/>
            <p:cNvSpPr/>
            <p:nvPr/>
          </p:nvSpPr>
          <p:spPr>
            <a:xfrm>
              <a:off x="93263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76300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343900" y="24241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524500" y="23990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142135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314638" y="238220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286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29270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292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0513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0668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7150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8534400" y="2112991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" y="1524000"/>
              <a:ext cx="892753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979170"/>
            <a:ext cx="79114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 pitchFamily="18" charset="0"/>
                <a:cs typeface="Times New Roman" pitchFamily="18" charset="0"/>
              </a:rPr>
              <a:t>Thanh công cụ chính trong</a:t>
            </a:r>
            <a:r>
              <a:rPr sz="3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ZOOM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"/>
          <p:cNvSpPr txBox="1">
            <a:spLocks/>
          </p:cNvSpPr>
          <p:nvPr/>
        </p:nvSpPr>
        <p:spPr>
          <a:xfrm>
            <a:off x="280194" y="2954402"/>
            <a:ext cx="8556321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(3).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7" y="3422124"/>
            <a:ext cx="43819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463" y="5784324"/>
            <a:ext cx="438192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thị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</a:t>
            </a:r>
            <a:r>
              <a:rPr lang="en-US" b="1" dirty="0" smtClean="0">
                <a:solidFill>
                  <a:srgbClr val="FF0000"/>
                </a:solidFill>
              </a:rPr>
              <a:t> video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8387" y="5797374"/>
            <a:ext cx="413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thị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</a:t>
            </a:r>
            <a:r>
              <a:rPr lang="en-US" b="1" dirty="0" smtClean="0">
                <a:solidFill>
                  <a:srgbClr val="FF0000"/>
                </a:solidFill>
              </a:rPr>
              <a:t> DS </a:t>
            </a:r>
            <a:r>
              <a:rPr lang="en-US" b="1" dirty="0" err="1" smtClean="0">
                <a:solidFill>
                  <a:srgbClr val="FF0000"/>
                </a:solidFill>
              </a:rPr>
              <a:t>tên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55" y="3376633"/>
            <a:ext cx="3866889" cy="24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8227406" y="3894553"/>
            <a:ext cx="45719" cy="14394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4067" y="6182025"/>
            <a:ext cx="817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Ghi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Click </a:t>
            </a:r>
            <a:r>
              <a:rPr lang="en-US" b="1" i="1" dirty="0" err="1" smtClean="0">
                <a:solidFill>
                  <a:srgbClr val="FF0000"/>
                </a:solidFill>
              </a:rPr>
              <a:t>vào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mục</a:t>
            </a:r>
            <a:r>
              <a:rPr lang="en-US" b="1" i="1" dirty="0" smtClean="0">
                <a:solidFill>
                  <a:srgbClr val="FF0000"/>
                </a:solidFill>
              </a:rPr>
              <a:t> (4) </a:t>
            </a:r>
            <a:r>
              <a:rPr lang="en-US" b="1" i="1" dirty="0" err="1" smtClean="0">
                <a:solidFill>
                  <a:srgbClr val="FF0000"/>
                </a:solidFill>
              </a:rPr>
              <a:t>để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chuyển</a:t>
            </a:r>
            <a:r>
              <a:rPr lang="en-US" b="1" i="1" dirty="0" smtClean="0">
                <a:solidFill>
                  <a:srgbClr val="FF0000"/>
                </a:solidFill>
              </a:rPr>
              <a:t> qua </a:t>
            </a:r>
            <a:r>
              <a:rPr lang="en-US" b="1" i="1" dirty="0" err="1" smtClean="0">
                <a:solidFill>
                  <a:srgbClr val="FF0000"/>
                </a:solidFill>
              </a:rPr>
              <a:t>lại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giữa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độ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hiển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thị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3763" y="1523999"/>
            <a:ext cx="8521513" cy="1261999"/>
            <a:chOff x="59369" y="1524000"/>
            <a:chExt cx="8927533" cy="1204900"/>
          </a:xfrm>
        </p:grpSpPr>
        <p:sp>
          <p:nvSpPr>
            <p:cNvPr id="33" name="Oval 32"/>
            <p:cNvSpPr/>
            <p:nvPr/>
          </p:nvSpPr>
          <p:spPr>
            <a:xfrm>
              <a:off x="93263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76300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8343900" y="24241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524500" y="23990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838700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142135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314638" y="238220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286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29270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0292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50513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0668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7150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8534400" y="2112991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" y="1524000"/>
              <a:ext cx="892753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7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979170"/>
            <a:ext cx="79114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 pitchFamily="18" charset="0"/>
                <a:cs typeface="Times New Roman" pitchFamily="18" charset="0"/>
              </a:rPr>
              <a:t>Thanh công cụ chính trong</a:t>
            </a:r>
            <a:r>
              <a:rPr sz="3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ZOOM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"/>
          <p:cNvSpPr txBox="1">
            <a:spLocks/>
          </p:cNvSpPr>
          <p:nvPr/>
        </p:nvSpPr>
        <p:spPr>
          <a:xfrm>
            <a:off x="263567" y="3276600"/>
            <a:ext cx="855632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(4). </a:t>
            </a:r>
            <a:r>
              <a:rPr lang="vi-VN" sz="2400" dirty="0"/>
              <a:t>Trao đổi thông tin (chat) với một hoặc tất cả thành viên đang tham gia buổi </a:t>
            </a:r>
            <a:r>
              <a:rPr lang="vi-VN" sz="2400" dirty="0" smtClean="0"/>
              <a:t>học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8" y="4054824"/>
            <a:ext cx="7508832" cy="249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83763" y="1523999"/>
            <a:ext cx="8521513" cy="1261999"/>
            <a:chOff x="59369" y="1524000"/>
            <a:chExt cx="8927533" cy="1204900"/>
          </a:xfrm>
        </p:grpSpPr>
        <p:sp>
          <p:nvSpPr>
            <p:cNvPr id="29" name="Oval 28"/>
            <p:cNvSpPr/>
            <p:nvPr/>
          </p:nvSpPr>
          <p:spPr>
            <a:xfrm>
              <a:off x="93263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76300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343900" y="24241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524500" y="23990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38700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142135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314638" y="238220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286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29270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0292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50513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0668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7150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534400" y="2112991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" y="1524000"/>
              <a:ext cx="892753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6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979170"/>
            <a:ext cx="79114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 pitchFamily="18" charset="0"/>
                <a:cs typeface="Times New Roman" pitchFamily="18" charset="0"/>
              </a:rPr>
              <a:t>Thanh công cụ chính trong</a:t>
            </a:r>
            <a:r>
              <a:rPr sz="3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ZOOM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"/>
          <p:cNvSpPr txBox="1">
            <a:spLocks/>
          </p:cNvSpPr>
          <p:nvPr/>
        </p:nvSpPr>
        <p:spPr>
          <a:xfrm>
            <a:off x="263567" y="3276600"/>
            <a:ext cx="8556321" cy="29629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(5). </a:t>
            </a:r>
            <a:r>
              <a:rPr lang="vi-VN" sz="2400" dirty="0"/>
              <a:t>Chia sẻ màn hình của </a:t>
            </a:r>
            <a:r>
              <a:rPr lang="vi-VN" sz="2400" dirty="0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GV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vi-VN" sz="2400" dirty="0" smtClean="0"/>
              <a:t> </a:t>
            </a:r>
            <a:r>
              <a:rPr lang="vi-VN" sz="2400" dirty="0"/>
              <a:t>(chia sẻ mọi thứ đang chạy trên màn hình của bạn) hoặc bạn có thể mở một ứng dụng để chia sẻ (như: Word, PowerPoint</a:t>
            </a:r>
            <a:r>
              <a:rPr lang="vi-VN" sz="2400" dirty="0" smtClean="0"/>
              <a:t>,…)</a:t>
            </a:r>
            <a:endParaRPr lang="en-US" sz="2400" dirty="0" smtClean="0"/>
          </a:p>
          <a:p>
            <a:pPr marL="12065" marR="5080" indent="-635">
              <a:spcBef>
                <a:spcPts val="105"/>
              </a:spcBef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12065" marR="5080" indent="-635">
              <a:spcBef>
                <a:spcPts val="105"/>
              </a:spcBef>
            </a:pPr>
            <a:r>
              <a:rPr lang="en-US" sz="2200" i="1" dirty="0" err="1" smtClean="0">
                <a:solidFill>
                  <a:srgbClr val="FF0000"/>
                </a:solidFill>
              </a:rPr>
              <a:t>Lưu</a:t>
            </a:r>
            <a:r>
              <a:rPr lang="en-US" sz="2200" i="1" dirty="0" smtClean="0">
                <a:solidFill>
                  <a:srgbClr val="FF0000"/>
                </a:solidFill>
              </a:rPr>
              <a:t> ý: </a:t>
            </a:r>
            <a:r>
              <a:rPr lang="en-US" sz="2200" i="1" dirty="0" err="1" smtClean="0">
                <a:solidFill>
                  <a:srgbClr val="FF0000"/>
                </a:solidFill>
              </a:rPr>
              <a:t>Để</a:t>
            </a:r>
            <a:r>
              <a:rPr lang="en-US" sz="2200" i="1" dirty="0" smtClean="0">
                <a:solidFill>
                  <a:srgbClr val="FF0000"/>
                </a:solidFill>
              </a:rPr>
              <a:t> chia </a:t>
            </a:r>
            <a:r>
              <a:rPr lang="en-US" sz="2200" i="1" dirty="0" err="1" smtClean="0">
                <a:solidFill>
                  <a:srgbClr val="FF0000"/>
                </a:solidFill>
              </a:rPr>
              <a:t>sẻ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ứng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dụng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trên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màn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</a:rPr>
              <a:t>, ta </a:t>
            </a:r>
            <a:r>
              <a:rPr lang="en-US" sz="2200" i="1" dirty="0" err="1" smtClean="0">
                <a:solidFill>
                  <a:srgbClr val="FF0000"/>
                </a:solidFill>
              </a:rPr>
              <a:t>cần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phải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chuẩn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bị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ứng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dụng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cần</a:t>
            </a:r>
            <a:r>
              <a:rPr lang="en-US" sz="2200" i="1" dirty="0" smtClean="0">
                <a:solidFill>
                  <a:srgbClr val="FF0000"/>
                </a:solidFill>
              </a:rPr>
              <a:t> chia </a:t>
            </a:r>
            <a:r>
              <a:rPr lang="en-US" sz="2200" i="1" dirty="0" err="1" smtClean="0">
                <a:solidFill>
                  <a:srgbClr val="FF0000"/>
                </a:solidFill>
              </a:rPr>
              <a:t>sẻ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trước</a:t>
            </a:r>
            <a:r>
              <a:rPr lang="en-US" sz="2200" i="1" dirty="0" smtClean="0">
                <a:solidFill>
                  <a:srgbClr val="FF0000"/>
                </a:solidFill>
              </a:rPr>
              <a:t> (</a:t>
            </a:r>
            <a:r>
              <a:rPr lang="en-US" sz="2200" i="1" dirty="0" err="1" smtClean="0">
                <a:solidFill>
                  <a:srgbClr val="FF0000"/>
                </a:solidFill>
              </a:rPr>
              <a:t>mở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ứng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dụng</a:t>
            </a:r>
            <a:r>
              <a:rPr lang="en-US" sz="2200" i="1" dirty="0" smtClean="0">
                <a:solidFill>
                  <a:srgbClr val="FF0000"/>
                </a:solidFill>
              </a:rPr>
              <a:t>) </a:t>
            </a:r>
            <a:r>
              <a:rPr lang="en-US" sz="2200" i="1" dirty="0" err="1" smtClean="0">
                <a:solidFill>
                  <a:srgbClr val="FF0000"/>
                </a:solidFill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đó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mới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mở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phần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mềm</a:t>
            </a:r>
            <a:r>
              <a:rPr lang="en-US" sz="2200" i="1" dirty="0" smtClean="0">
                <a:solidFill>
                  <a:srgbClr val="FF0000"/>
                </a:solidFill>
              </a:rPr>
              <a:t> Zoom</a:t>
            </a:r>
            <a:r>
              <a:rPr lang="vi-VN" sz="2200" i="1" dirty="0" smtClean="0">
                <a:solidFill>
                  <a:srgbClr val="FF0000"/>
                </a:solidFill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vi-VN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3763" y="1523999"/>
            <a:ext cx="8521513" cy="1261999"/>
            <a:chOff x="59369" y="1524000"/>
            <a:chExt cx="8927533" cy="1204900"/>
          </a:xfrm>
        </p:grpSpPr>
        <p:sp>
          <p:nvSpPr>
            <p:cNvPr id="29" name="Oval 28"/>
            <p:cNvSpPr/>
            <p:nvPr/>
          </p:nvSpPr>
          <p:spPr>
            <a:xfrm>
              <a:off x="93263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76300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343900" y="24241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524500" y="23990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38700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142135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314638" y="238220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286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29270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0292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50513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0668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7150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534400" y="2112991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" y="1524000"/>
              <a:ext cx="892753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62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9" y="1676400"/>
            <a:ext cx="86607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89" y="1066800"/>
            <a:ext cx="699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5" y="1143001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429000" y="17526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200" y="16822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Chia </a:t>
            </a:r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8" y="2709863"/>
            <a:ext cx="21145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>
          <a:xfrm>
            <a:off x="3429000" y="30861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70332" y="29551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Chia </a:t>
            </a:r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viết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8" y="4419600"/>
            <a:ext cx="769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972785" y="3733800"/>
            <a:ext cx="7841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5300" y="509827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cụ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28800" y="4876800"/>
            <a:ext cx="4572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67087" y="5203682"/>
            <a:ext cx="1844522" cy="35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15150" y="48533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38399" y="4974967"/>
            <a:ext cx="3528687" cy="10448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1"/>
            <a:ext cx="83820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4767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Chia </a:t>
            </a:r>
            <a:r>
              <a:rPr lang="en-US" b="1" i="1" dirty="0" err="1" smtClean="0">
                <a:solidFill>
                  <a:srgbClr val="FF0000"/>
                </a:solidFill>
              </a:rPr>
              <a:t>sẻ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ứng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dụng</a:t>
            </a:r>
            <a:r>
              <a:rPr lang="en-US" b="1" i="1" dirty="0" smtClean="0">
                <a:solidFill>
                  <a:srgbClr val="FF0000"/>
                </a:solidFill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</a:rPr>
              <a:t>Powerpoint</a:t>
            </a:r>
            <a:r>
              <a:rPr lang="en-US" b="1" i="1" dirty="0" smtClean="0">
                <a:solidFill>
                  <a:srgbClr val="FF0000"/>
                </a:solidFill>
              </a:rPr>
              <a:t>, Word, Paint, </a:t>
            </a:r>
            <a:r>
              <a:rPr lang="en-US" b="1" i="1" dirty="0" err="1" smtClean="0">
                <a:solidFill>
                  <a:srgbClr val="FF0000"/>
                </a:solidFill>
              </a:rPr>
              <a:t>trình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duyệt</a:t>
            </a:r>
            <a:r>
              <a:rPr lang="en-US" b="1" i="1" dirty="0" smtClean="0">
                <a:solidFill>
                  <a:srgbClr val="FF0000"/>
                </a:solidFill>
              </a:rPr>
              <a:t> web,….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" y="4419600"/>
            <a:ext cx="874329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58585" y="568273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Click </a:t>
            </a:r>
            <a:r>
              <a:rPr lang="en-US" b="1" i="1" dirty="0" err="1" smtClean="0">
                <a:solidFill>
                  <a:srgbClr val="FF0000"/>
                </a:solidFill>
              </a:rPr>
              <a:t>vào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nút</a:t>
            </a:r>
            <a:r>
              <a:rPr lang="en-US" b="1" i="1" dirty="0" smtClean="0">
                <a:solidFill>
                  <a:srgbClr val="FF0000"/>
                </a:solidFill>
              </a:rPr>
              <a:t> “Stop Share” </a:t>
            </a:r>
            <a:r>
              <a:rPr lang="en-US" b="1" i="1" dirty="0" err="1" smtClean="0">
                <a:solidFill>
                  <a:srgbClr val="FF0000"/>
                </a:solidFill>
              </a:rPr>
              <a:t>để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kết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việc</a:t>
            </a:r>
            <a:r>
              <a:rPr lang="en-US" b="1" i="1" dirty="0" smtClean="0">
                <a:solidFill>
                  <a:srgbClr val="FF0000"/>
                </a:solidFill>
              </a:rPr>
              <a:t> chia </a:t>
            </a:r>
            <a:r>
              <a:rPr lang="en-US" b="1" i="1" dirty="0" err="1" smtClean="0">
                <a:solidFill>
                  <a:srgbClr val="FF0000"/>
                </a:solidFill>
              </a:rPr>
              <a:t>sẻ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77000" y="5286375"/>
            <a:ext cx="45719" cy="396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14059" y="4795771"/>
            <a:ext cx="13716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979170"/>
            <a:ext cx="79114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 pitchFamily="18" charset="0"/>
                <a:cs typeface="Times New Roman" pitchFamily="18" charset="0"/>
              </a:rPr>
              <a:t>Thanh công cụ chính trong</a:t>
            </a:r>
            <a:r>
              <a:rPr sz="30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ZOOM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bject 3"/>
          <p:cNvSpPr txBox="1">
            <a:spLocks/>
          </p:cNvSpPr>
          <p:nvPr/>
        </p:nvSpPr>
        <p:spPr>
          <a:xfrm>
            <a:off x="415967" y="3429000"/>
            <a:ext cx="855632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(6). </a:t>
            </a:r>
            <a:r>
              <a:rPr lang="vi-VN" sz="2400" dirty="0"/>
              <a:t>Ghi lại buổi học (Việc này chỉ thực hiện được nếu bạn được phép từ người điều hành buổi học) 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3"/>
          <p:cNvSpPr txBox="1">
            <a:spLocks/>
          </p:cNvSpPr>
          <p:nvPr/>
        </p:nvSpPr>
        <p:spPr>
          <a:xfrm>
            <a:off x="338037" y="4495800"/>
            <a:ext cx="855632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700" b="0" i="0">
                <a:solidFill>
                  <a:srgbClr val="0046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indent="-635">
              <a:spcBef>
                <a:spcPts val="10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(7).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3763" y="1523999"/>
            <a:ext cx="8521513" cy="1261999"/>
            <a:chOff x="59369" y="1524000"/>
            <a:chExt cx="8927533" cy="1204900"/>
          </a:xfrm>
        </p:grpSpPr>
        <p:sp>
          <p:nvSpPr>
            <p:cNvPr id="31" name="Oval 30"/>
            <p:cNvSpPr/>
            <p:nvPr/>
          </p:nvSpPr>
          <p:spPr>
            <a:xfrm>
              <a:off x="93263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76300" y="2371725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8343900" y="24241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524500" y="23990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142135" y="2388517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3314638" y="2382208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286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29270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0292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505138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066800" y="2066925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715000" y="208371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534400" y="2112991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" y="1524000"/>
              <a:ext cx="8927533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2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1217421"/>
            <a:ext cx="77692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VIDEO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ZOOM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887677"/>
            <a:ext cx="8234680" cy="220893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lvl="0"/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cài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Zoom</a:t>
            </a:r>
          </a:p>
          <a:p>
            <a:r>
              <a:rPr lang="en-US" sz="2800" u="sng" dirty="0">
                <a:hlinkClick r:id="rId2"/>
              </a:rPr>
              <a:t>https://</a:t>
            </a:r>
            <a:r>
              <a:rPr lang="en-US" sz="2800" u="sng" dirty="0" err="1">
                <a:hlinkClick r:id="rId2"/>
              </a:rPr>
              <a:t>www.youtube.com</a:t>
            </a:r>
            <a:r>
              <a:rPr lang="en-US" sz="2800" u="sng" dirty="0">
                <a:hlinkClick r:id="rId2"/>
              </a:rPr>
              <a:t>/</a:t>
            </a:r>
            <a:r>
              <a:rPr lang="en-US" sz="2800" u="sng" dirty="0" err="1">
                <a:hlinkClick r:id="rId2"/>
              </a:rPr>
              <a:t>watch?v</a:t>
            </a:r>
            <a:r>
              <a:rPr lang="en-US" sz="2800" u="sng" dirty="0">
                <a:hlinkClick r:id="rId2"/>
              </a:rPr>
              <a:t>=</a:t>
            </a:r>
            <a:r>
              <a:rPr lang="en-US" sz="2800" u="sng" dirty="0" err="1">
                <a:hlinkClick r:id="rId2"/>
              </a:rPr>
              <a:t>8EKrtIXZSh0</a:t>
            </a:r>
            <a:endParaRPr lang="en-US" sz="2800" dirty="0"/>
          </a:p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nâng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endParaRPr lang="en-US" sz="2800" dirty="0"/>
          </a:p>
          <a:p>
            <a:pPr lvl="0"/>
            <a:r>
              <a:rPr lang="en-US" sz="2800" u="sng" dirty="0">
                <a:hlinkClick r:id="rId3"/>
              </a:rPr>
              <a:t>https://</a:t>
            </a:r>
            <a:r>
              <a:rPr lang="en-US" sz="2800" u="sng" dirty="0" err="1">
                <a:hlinkClick r:id="rId3"/>
              </a:rPr>
              <a:t>www.youtube.com</a:t>
            </a:r>
            <a:r>
              <a:rPr lang="en-US" sz="2800" u="sng" dirty="0">
                <a:hlinkClick r:id="rId3"/>
              </a:rPr>
              <a:t>/</a:t>
            </a:r>
            <a:r>
              <a:rPr lang="en-US" sz="2800" u="sng" dirty="0" err="1">
                <a:hlinkClick r:id="rId3"/>
              </a:rPr>
              <a:t>watch?v</a:t>
            </a:r>
            <a:r>
              <a:rPr lang="en-US" sz="2800" u="sng" dirty="0">
                <a:hlinkClick r:id="rId3"/>
              </a:rPr>
              <a:t>=</a:t>
            </a:r>
            <a:r>
              <a:rPr lang="en-US" sz="2800" u="sng" dirty="0" err="1">
                <a:hlinkClick r:id="rId3"/>
              </a:rPr>
              <a:t>pfTTQb8eTw0&amp;t</a:t>
            </a:r>
            <a:r>
              <a:rPr lang="en-US" sz="2800" u="sng" dirty="0">
                <a:hlinkClick r:id="rId3"/>
              </a:rPr>
              <a:t>=1s</a:t>
            </a:r>
            <a:endParaRPr lang="en-US" sz="2800" dirty="0"/>
          </a:p>
          <a:p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err="1">
                <a:hlinkClick r:id="rId4"/>
              </a:rPr>
              <a:t>www.youtube.com</a:t>
            </a:r>
            <a:r>
              <a:rPr lang="en-US" sz="2800" u="sng" dirty="0">
                <a:hlinkClick r:id="rId4"/>
              </a:rPr>
              <a:t>/</a:t>
            </a:r>
            <a:r>
              <a:rPr lang="en-US" sz="2800" u="sng" dirty="0" err="1">
                <a:hlinkClick r:id="rId4"/>
              </a:rPr>
              <a:t>watch?v</a:t>
            </a:r>
            <a:r>
              <a:rPr lang="en-US" sz="2800" u="sng" dirty="0">
                <a:hlinkClick r:id="rId4"/>
              </a:rPr>
              <a:t>=</a:t>
            </a:r>
            <a:r>
              <a:rPr lang="en-US" sz="2800" u="sng" dirty="0" err="1">
                <a:hlinkClick r:id="rId4"/>
              </a:rPr>
              <a:t>P6bfQ9xucPQ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5657" y="1186941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ZOOM </a:t>
            </a:r>
            <a:r>
              <a:rPr sz="3600" dirty="0"/>
              <a:t>LÀ</a:t>
            </a:r>
            <a:r>
              <a:rPr sz="3600" spc="-80" dirty="0"/>
              <a:t> </a:t>
            </a:r>
            <a:r>
              <a:rPr sz="3600" spc="-5" dirty="0"/>
              <a:t>GÌ?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2081911"/>
            <a:ext cx="8037195" cy="326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51484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Phần mềm họp trực tuyến miễn phí cho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tất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cả  người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tham</a:t>
            </a:r>
            <a:r>
              <a:rPr sz="28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dự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Không cần phải có tài khoản mới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tham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dự</a:t>
            </a:r>
            <a:r>
              <a:rPr sz="2800" spc="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được.</a:t>
            </a:r>
            <a:endParaRPr sz="2800" dirty="0">
              <a:latin typeface="Arial"/>
              <a:cs typeface="Arial"/>
            </a:endParaRPr>
          </a:p>
          <a:p>
            <a:pPr marL="355600" marR="95504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Đặc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biệt phù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hợp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với mô hình đào tạo trực  tuyến/từ xa, các buổi</a:t>
            </a:r>
            <a:r>
              <a:rPr sz="2800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họp,…</a:t>
            </a:r>
            <a:endParaRPr sz="2800" dirty="0">
              <a:latin typeface="Arial"/>
              <a:cs typeface="Arial"/>
            </a:endParaRPr>
          </a:p>
          <a:p>
            <a:pPr marL="355600" marR="43815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Cho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phép tương tác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giữa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giảng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viên và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người  học, tối ưu hóa mô hình lớp học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truyền</a:t>
            </a:r>
            <a:r>
              <a:rPr sz="2800" spc="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thống.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" y="0"/>
            <a:ext cx="5855723" cy="8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2590800"/>
            <a:ext cx="4114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1111" y="1186941"/>
            <a:ext cx="609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Cần gì để </a:t>
            </a:r>
            <a:r>
              <a:rPr sz="3600" dirty="0"/>
              <a:t>kết </a:t>
            </a:r>
            <a:r>
              <a:rPr sz="3600" spc="-5" dirty="0"/>
              <a:t>nối </a:t>
            </a:r>
            <a:r>
              <a:rPr sz="3600" dirty="0"/>
              <a:t>vào</a:t>
            </a:r>
            <a:r>
              <a:rPr sz="3600" spc="-85" dirty="0"/>
              <a:t> </a:t>
            </a:r>
            <a:r>
              <a:rPr sz="3600" spc="-5" dirty="0"/>
              <a:t>ZOOM?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2081911"/>
            <a:ext cx="804100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Một máy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tính bàn,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laptop hoặc bất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kỳ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một thiết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bị 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thông minh có kết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nối</a:t>
            </a:r>
            <a:r>
              <a:rPr sz="2800" spc="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Internet</a:t>
            </a:r>
            <a:endParaRPr sz="2800" dirty="0">
              <a:latin typeface="Arial"/>
              <a:cs typeface="Arial"/>
            </a:endParaRPr>
          </a:p>
          <a:p>
            <a:pPr marL="355600" marR="6477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Mã số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tham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dự cuộc họp/buổi giảng ID #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(sẽ 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được thông báo riêng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cho từng sự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 kiện)</a:t>
            </a:r>
            <a:endParaRPr sz="2800" dirty="0">
              <a:latin typeface="Arial"/>
              <a:cs typeface="Arial"/>
            </a:endParaRPr>
          </a:p>
          <a:p>
            <a:pPr marL="355600" marR="101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0" dirty="0">
                <a:solidFill>
                  <a:srgbClr val="0D0D0D"/>
                </a:solidFill>
                <a:latin typeface="Arial"/>
                <a:cs typeface="Arial"/>
              </a:rPr>
              <a:t>Loa/Tai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nghe, microphone ngoài: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Hầu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hết các  máy tính, điện thoại thông minh đều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có sẵn. </a:t>
            </a:r>
            <a:r>
              <a:rPr sz="2800" spc="-45" dirty="0">
                <a:solidFill>
                  <a:srgbClr val="0D0D0D"/>
                </a:solidFill>
                <a:latin typeface="Arial"/>
                <a:cs typeface="Arial"/>
              </a:rPr>
              <a:t>Tuy 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nhiên, nếu thiết bị không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có, </a:t>
            </a:r>
            <a:r>
              <a:rPr sz="2800" spc="-5" dirty="0">
                <a:solidFill>
                  <a:srgbClr val="0D0D0D"/>
                </a:solidFill>
                <a:latin typeface="Arial"/>
                <a:cs typeface="Arial"/>
              </a:rPr>
              <a:t>bạn hãy trang </a:t>
            </a:r>
            <a:r>
              <a:rPr sz="2800" spc="-10" dirty="0">
                <a:solidFill>
                  <a:srgbClr val="0D0D0D"/>
                </a:solidFill>
                <a:latin typeface="Arial"/>
                <a:cs typeface="Arial"/>
              </a:rPr>
              <a:t>bị  </a:t>
            </a:r>
            <a:r>
              <a:rPr sz="2800" dirty="0">
                <a:solidFill>
                  <a:srgbClr val="0D0D0D"/>
                </a:solidFill>
                <a:latin typeface="Arial"/>
                <a:cs typeface="Arial"/>
              </a:rPr>
              <a:t>thêm.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" y="0"/>
            <a:ext cx="52861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480" rIns="0" bIns="0" rtlCol="0">
            <a:spAutoFit/>
          </a:bodyPr>
          <a:lstStyle/>
          <a:p>
            <a:pPr marL="1294130" marR="5080" indent="-581025">
              <a:lnSpc>
                <a:spcPct val="100000"/>
              </a:lnSpc>
              <a:spcBef>
                <a:spcPts val="95"/>
              </a:spcBef>
            </a:pPr>
            <a:r>
              <a:rPr sz="5200" b="1" spc="-10" dirty="0">
                <a:latin typeface="Arial"/>
                <a:cs typeface="Arial"/>
              </a:rPr>
              <a:t>Các </a:t>
            </a:r>
            <a:r>
              <a:rPr sz="5200" b="1" spc="-5" dirty="0">
                <a:latin typeface="Arial"/>
                <a:cs typeface="Arial"/>
              </a:rPr>
              <a:t>bước </a:t>
            </a:r>
            <a:r>
              <a:rPr sz="5200" b="1" spc="-10" dirty="0">
                <a:latin typeface="Arial"/>
                <a:cs typeface="Arial"/>
              </a:rPr>
              <a:t>kết </a:t>
            </a:r>
            <a:r>
              <a:rPr sz="5200" b="1" spc="-5" dirty="0">
                <a:latin typeface="Arial"/>
                <a:cs typeface="Arial"/>
              </a:rPr>
              <a:t>nối </a:t>
            </a:r>
            <a:r>
              <a:rPr sz="5200" b="1" spc="-10" dirty="0">
                <a:latin typeface="Arial"/>
                <a:cs typeface="Arial"/>
              </a:rPr>
              <a:t>với  phần </a:t>
            </a:r>
            <a:r>
              <a:rPr sz="5200" b="1" spc="-5" dirty="0">
                <a:latin typeface="Arial"/>
                <a:cs typeface="Arial"/>
              </a:rPr>
              <a:t>mềm ZOOM</a:t>
            </a:r>
            <a:endParaRPr sz="5200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41753"/>
            <a:ext cx="59604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603" y="1217421"/>
            <a:ext cx="73698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Bước </a:t>
            </a:r>
            <a:r>
              <a:rPr sz="3200" spc="-10" dirty="0"/>
              <a:t>1: </a:t>
            </a:r>
            <a:r>
              <a:rPr sz="3200" dirty="0"/>
              <a:t>Tải </a:t>
            </a:r>
            <a:r>
              <a:rPr sz="3200" spc="-5" dirty="0"/>
              <a:t>phần mềm </a:t>
            </a:r>
            <a:r>
              <a:rPr sz="3200" dirty="0"/>
              <a:t>ZOOM về </a:t>
            </a:r>
            <a:r>
              <a:rPr sz="3200" spc="-5" dirty="0"/>
              <a:t>thiết</a:t>
            </a:r>
            <a:r>
              <a:rPr sz="3200" spc="-175" dirty="0"/>
              <a:t> </a:t>
            </a:r>
            <a:r>
              <a:rPr sz="3200" spc="-5" dirty="0"/>
              <a:t>bị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42645" y="1852625"/>
            <a:ext cx="8012430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dirty="0">
                <a:solidFill>
                  <a:srgbClr val="0D0D0D"/>
                </a:solidFill>
                <a:latin typeface="Arial"/>
                <a:cs typeface="Arial"/>
              </a:rPr>
              <a:t>Dành cho </a:t>
            </a:r>
            <a:r>
              <a:rPr sz="2600" i="1" spc="-10" dirty="0">
                <a:solidFill>
                  <a:srgbClr val="0D0D0D"/>
                </a:solidFill>
                <a:latin typeface="Arial"/>
                <a:cs typeface="Arial"/>
              </a:rPr>
              <a:t>máy </a:t>
            </a:r>
            <a:r>
              <a:rPr sz="2600" i="1" dirty="0">
                <a:solidFill>
                  <a:srgbClr val="0D0D0D"/>
                </a:solidFill>
                <a:latin typeface="Arial"/>
                <a:cs typeface="Arial"/>
              </a:rPr>
              <a:t>tính/laptop: </a:t>
            </a:r>
            <a:r>
              <a:rPr sz="2600" spc="-25" dirty="0">
                <a:solidFill>
                  <a:srgbClr val="0D0D0D"/>
                </a:solidFill>
                <a:latin typeface="Arial"/>
                <a:cs typeface="Arial"/>
              </a:rPr>
              <a:t>Truy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cập: </a:t>
            </a:r>
            <a:r>
              <a:rPr sz="2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https://zoom.us/download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.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Nhấn Download (trong 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mục Zoom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Client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for Meetings). Sau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đó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cài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đặt phần 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mềm vào</a:t>
            </a:r>
            <a:r>
              <a:rPr sz="2600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0D0D0D"/>
                </a:solidFill>
                <a:latin typeface="Arial"/>
                <a:cs typeface="Arial"/>
              </a:rPr>
              <a:t>máy.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3348" y="3429000"/>
            <a:ext cx="487680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" y="110125"/>
            <a:ext cx="5106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603" y="1217421"/>
            <a:ext cx="73698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Bước </a:t>
            </a:r>
            <a:r>
              <a:rPr sz="3200" spc="-10" dirty="0"/>
              <a:t>1: </a:t>
            </a:r>
            <a:r>
              <a:rPr sz="3200" dirty="0"/>
              <a:t>Tải </a:t>
            </a:r>
            <a:r>
              <a:rPr sz="3200" spc="-5" dirty="0"/>
              <a:t>phần mềm </a:t>
            </a:r>
            <a:r>
              <a:rPr sz="3200" dirty="0"/>
              <a:t>ZOOM về </a:t>
            </a:r>
            <a:r>
              <a:rPr sz="3200" spc="-5" dirty="0"/>
              <a:t>thiết</a:t>
            </a:r>
            <a:r>
              <a:rPr sz="3200" spc="-175" dirty="0"/>
              <a:t> </a:t>
            </a:r>
            <a:r>
              <a:rPr sz="3200" spc="-5" dirty="0"/>
              <a:t>bị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42645" y="1852625"/>
            <a:ext cx="710057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dirty="0">
                <a:solidFill>
                  <a:srgbClr val="0D0D0D"/>
                </a:solidFill>
                <a:latin typeface="Arial"/>
                <a:cs typeface="Arial"/>
              </a:rPr>
              <a:t>Dành cho smartphone: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Vào Google App</a:t>
            </a:r>
            <a:r>
              <a:rPr sz="2600" spc="-1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Store  (Android)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hoặc </a:t>
            </a:r>
            <a:r>
              <a:rPr sz="2600" dirty="0">
                <a:solidFill>
                  <a:srgbClr val="0D0D0D"/>
                </a:solidFill>
                <a:latin typeface="Arial"/>
                <a:cs typeface="Arial"/>
              </a:rPr>
              <a:t>Apple App Store</a:t>
            </a:r>
            <a:r>
              <a:rPr sz="2600" spc="-3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Arial"/>
                <a:cs typeface="Arial"/>
              </a:rPr>
              <a:t>(iOS)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631" y="2999232"/>
            <a:ext cx="8794750" cy="2674620"/>
            <a:chOff x="148631" y="2999232"/>
            <a:chExt cx="8794750" cy="2674620"/>
          </a:xfrm>
        </p:grpSpPr>
        <p:sp>
          <p:nvSpPr>
            <p:cNvPr id="7" name="object 7"/>
            <p:cNvSpPr/>
            <p:nvPr/>
          </p:nvSpPr>
          <p:spPr>
            <a:xfrm>
              <a:off x="148631" y="3079016"/>
              <a:ext cx="4554432" cy="2486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1900" y="2999232"/>
              <a:ext cx="5170932" cy="26746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" y="90814"/>
            <a:ext cx="5106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767" y="1186941"/>
            <a:ext cx="626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Bước </a:t>
            </a:r>
            <a:r>
              <a:rPr sz="3600" spc="-5" dirty="0"/>
              <a:t>2: Mở phần mềm</a:t>
            </a:r>
            <a:r>
              <a:rPr sz="3600" spc="-70" dirty="0"/>
              <a:t> </a:t>
            </a:r>
            <a:r>
              <a:rPr sz="3600" spc="-5" dirty="0"/>
              <a:t>ZOOM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42645" y="1908124"/>
            <a:ext cx="77666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Zoom </a:t>
            </a:r>
            <a:r>
              <a:rPr lang="en-US" sz="2800" dirty="0" err="1"/>
              <a:t>bằng</a:t>
            </a:r>
            <a:r>
              <a:rPr lang="en-US" sz="2800" dirty="0"/>
              <a:t> PC &amp; Laptop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2000" y="2744711"/>
            <a:ext cx="8374380" cy="3418840"/>
            <a:chOff x="762000" y="2744711"/>
            <a:chExt cx="8374380" cy="3418840"/>
          </a:xfrm>
        </p:grpSpPr>
        <p:sp>
          <p:nvSpPr>
            <p:cNvPr id="7" name="object 7"/>
            <p:cNvSpPr/>
            <p:nvPr/>
          </p:nvSpPr>
          <p:spPr>
            <a:xfrm>
              <a:off x="2834639" y="2744711"/>
              <a:ext cx="6301740" cy="3418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6664" y="2936748"/>
              <a:ext cx="5931408" cy="304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" y="3810000"/>
              <a:ext cx="1106424" cy="1229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5574" y="4411217"/>
              <a:ext cx="998219" cy="376555"/>
            </a:xfrm>
            <a:custGeom>
              <a:avLst/>
              <a:gdLst/>
              <a:ahLst/>
              <a:cxnLst/>
              <a:rect l="l" t="t" r="r" b="b"/>
              <a:pathLst>
                <a:path w="998219" h="376554">
                  <a:moveTo>
                    <a:pt x="810006" y="0"/>
                  </a:moveTo>
                  <a:lnTo>
                    <a:pt x="810006" y="94106"/>
                  </a:lnTo>
                  <a:lnTo>
                    <a:pt x="0" y="94106"/>
                  </a:lnTo>
                  <a:lnTo>
                    <a:pt x="0" y="282320"/>
                  </a:lnTo>
                  <a:lnTo>
                    <a:pt x="810006" y="282320"/>
                  </a:lnTo>
                  <a:lnTo>
                    <a:pt x="810006" y="376427"/>
                  </a:lnTo>
                  <a:lnTo>
                    <a:pt x="998219" y="188213"/>
                  </a:lnTo>
                  <a:lnTo>
                    <a:pt x="81000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5574" y="4411217"/>
              <a:ext cx="998219" cy="376555"/>
            </a:xfrm>
            <a:custGeom>
              <a:avLst/>
              <a:gdLst/>
              <a:ahLst/>
              <a:cxnLst/>
              <a:rect l="l" t="t" r="r" b="b"/>
              <a:pathLst>
                <a:path w="998219" h="376554">
                  <a:moveTo>
                    <a:pt x="0" y="94106"/>
                  </a:moveTo>
                  <a:lnTo>
                    <a:pt x="810006" y="94106"/>
                  </a:lnTo>
                  <a:lnTo>
                    <a:pt x="810006" y="0"/>
                  </a:lnTo>
                  <a:lnTo>
                    <a:pt x="998219" y="188213"/>
                  </a:lnTo>
                  <a:lnTo>
                    <a:pt x="810006" y="376427"/>
                  </a:lnTo>
                  <a:lnTo>
                    <a:pt x="810006" y="282320"/>
                  </a:lnTo>
                  <a:lnTo>
                    <a:pt x="0" y="282320"/>
                  </a:lnTo>
                  <a:lnTo>
                    <a:pt x="0" y="94106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" y="60542"/>
            <a:ext cx="5106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057978" y="2936749"/>
            <a:ext cx="5900093" cy="30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767" y="1186941"/>
            <a:ext cx="626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Bước </a:t>
            </a:r>
            <a:r>
              <a:rPr sz="3600" spc="-5" dirty="0"/>
              <a:t>2: Mở phần mềm</a:t>
            </a:r>
            <a:r>
              <a:rPr sz="3600" spc="-70" dirty="0"/>
              <a:t> </a:t>
            </a:r>
            <a:r>
              <a:rPr sz="3600" spc="-5" dirty="0"/>
              <a:t>ZOOM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42645" y="1908124"/>
            <a:ext cx="776668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800" spc="-5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“Join a Meeting”,</a:t>
            </a:r>
            <a:r>
              <a:rPr sz="2800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cửa </a:t>
            </a:r>
            <a:r>
              <a:rPr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sổ </a:t>
            </a:r>
            <a:r>
              <a:rPr sz="28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Zoom sẽ hiện ra như</a:t>
            </a:r>
            <a:r>
              <a:rPr sz="2800" spc="5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" y="60542"/>
            <a:ext cx="5106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87" y="2895601"/>
            <a:ext cx="6324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4724400" y="5334001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63687" y="3810000"/>
            <a:ext cx="48891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9" y="3810000"/>
            <a:ext cx="10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Nhập</a:t>
            </a:r>
            <a:r>
              <a:rPr lang="en-US" b="1" dirty="0" smtClean="0">
                <a:solidFill>
                  <a:srgbClr val="FF0000"/>
                </a:solidFill>
              </a:rPr>
              <a:t> 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100" y="584244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nút</a:t>
            </a:r>
            <a:r>
              <a:rPr lang="en-US" b="1" dirty="0" smtClean="0">
                <a:solidFill>
                  <a:srgbClr val="FF0000"/>
                </a:solidFill>
              </a:rPr>
              <a:t> “Join”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038600"/>
            <a:ext cx="5495925" cy="4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767" y="1186941"/>
            <a:ext cx="626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Bước </a:t>
            </a:r>
            <a:r>
              <a:rPr sz="3600" spc="-5" dirty="0"/>
              <a:t>2: Mở phần mềm</a:t>
            </a:r>
            <a:r>
              <a:rPr sz="3600" spc="-70" dirty="0"/>
              <a:t> </a:t>
            </a:r>
            <a:r>
              <a:rPr sz="3600" spc="-5" dirty="0"/>
              <a:t>ZOOM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42645" y="1908124"/>
            <a:ext cx="77666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" y="60542"/>
            <a:ext cx="5106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" y="3478814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Nhập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Mật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khẩu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100" y="583522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nút</a:t>
            </a:r>
            <a:r>
              <a:rPr lang="en-US" b="1" dirty="0" smtClean="0">
                <a:solidFill>
                  <a:srgbClr val="FF0000"/>
                </a:solidFill>
              </a:rPr>
              <a:t> “Join”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6559"/>
            <a:ext cx="4184486" cy="244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>
            <a:off x="4149643" y="5181935"/>
            <a:ext cx="304800" cy="440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00200" y="3657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691</Words>
  <Application>Microsoft Office PowerPoint</Application>
  <PresentationFormat>On-screen Show (4:3)</PresentationFormat>
  <Paragraphs>103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HƯỚNG DẪN SỬ DỤNG  PHẦN MỀM ZOOM TRONG VIỆC HỌC TRỰC TUYẾN</vt:lpstr>
      <vt:lpstr>ZOOM LÀ GÌ?</vt:lpstr>
      <vt:lpstr>Cần gì để kết nối vào ZOOM?</vt:lpstr>
      <vt:lpstr>Các bước kết nối với  phần mềm ZOOM</vt:lpstr>
      <vt:lpstr>Bước 1: Tải phần mềm ZOOM về thiết bị</vt:lpstr>
      <vt:lpstr>Bước 1: Tải phần mềm ZOOM về thiết bị</vt:lpstr>
      <vt:lpstr>Bước 2: Mở phần mềm ZOOM</vt:lpstr>
      <vt:lpstr>Bước 2: Mở phần mềm ZOOM</vt:lpstr>
      <vt:lpstr>Bước 2: Mở phần mềm ZOOM</vt:lpstr>
      <vt:lpstr>MỘT SỐ CHỨC NĂNG CHÍNH  CỦA PHẦN MỀM ĐỂ TƯƠNG TÁC VỚI GV TRONG QUÁ TRÌNH HỌC</vt:lpstr>
      <vt:lpstr>Thanh công cụ chính trong ZOOM</vt:lpstr>
      <vt:lpstr>Thanh công cụ chính trong ZOOM</vt:lpstr>
      <vt:lpstr>Thanh công cụ chính trong ZOOM</vt:lpstr>
      <vt:lpstr>Thanh công cụ chính trong ZOOM</vt:lpstr>
      <vt:lpstr>PowerPoint Presentation</vt:lpstr>
      <vt:lpstr>PowerPoint Presentation</vt:lpstr>
      <vt:lpstr>PowerPoint Presentation</vt:lpstr>
      <vt:lpstr>Thanh công cụ chính trong ZOOM</vt:lpstr>
      <vt:lpstr>MỘT SỐ VIDEO HƯỚNG DẪN ZOOM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Hobbs, Erin</dc:creator>
  <cp:lastModifiedBy>Windows User</cp:lastModifiedBy>
  <cp:revision>54</cp:revision>
  <dcterms:created xsi:type="dcterms:W3CDTF">2020-04-04T14:24:45Z</dcterms:created>
  <dcterms:modified xsi:type="dcterms:W3CDTF">2020-04-10T02:53:09Z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2020-04-04T00:00:00Z</vt:filetime>
  </property>
</Properties>
</file>